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76" r:id="rId1"/>
    <p:sldMasterId id="2147484401" r:id="rId2"/>
    <p:sldMasterId id="2147484439" r:id="rId3"/>
    <p:sldMasterId id="2147484451" r:id="rId4"/>
    <p:sldMasterId id="2147484464" r:id="rId5"/>
    <p:sldMasterId id="2147484524" r:id="rId6"/>
    <p:sldMasterId id="2147484548" r:id="rId7"/>
  </p:sldMasterIdLst>
  <p:notesMasterIdLst>
    <p:notesMasterId r:id="rId13"/>
  </p:notesMasterIdLst>
  <p:handoutMasterIdLst>
    <p:handoutMasterId r:id="rId14"/>
  </p:handoutMasterIdLst>
  <p:sldIdLst>
    <p:sldId id="641" r:id="rId8"/>
    <p:sldId id="636" r:id="rId9"/>
    <p:sldId id="630" r:id="rId10"/>
    <p:sldId id="631" r:id="rId11"/>
    <p:sldId id="640" r:id="rId12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DE75"/>
    <a:srgbClr val="CDD2AE"/>
    <a:srgbClr val="ACB579"/>
    <a:srgbClr val="C7E4E3"/>
    <a:srgbClr val="7DBDBD"/>
    <a:srgbClr val="0000CC"/>
    <a:srgbClr val="006666"/>
    <a:srgbClr val="E5EEF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5775" autoAdjust="0"/>
  </p:normalViewPr>
  <p:slideViewPr>
    <p:cSldViewPr>
      <p:cViewPr>
        <p:scale>
          <a:sx n="60" d="100"/>
          <a:sy n="60" d="100"/>
        </p:scale>
        <p:origin x="-1939" y="-60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90" y="-90"/>
      </p:cViewPr>
      <p:guideLst>
        <p:guide orient="horz" pos="3130"/>
        <p:guide pos="213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47213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BB5C3F3-6BCE-4492-B757-748717BCA4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1076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1225"/>
            <a:ext cx="5408613" cy="4476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16896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9EDF5E9-E244-43F7-9353-CBBAD276D2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eg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oleObject" Target="../embeddings/oleObject8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oleObject" Target="../embeddings/oleObject12.bin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jpeg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jpe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oleObject" Target="../embeddings/oleObject16.bin"/><Relationship Id="rId2" Type="http://schemas.openxmlformats.org/officeDocument/2006/relationships/slideMaster" Target="../slideMasters/slideMaster5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.jpeg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oleObject" Target="../embeddings/oleObject20.bin"/><Relationship Id="rId2" Type="http://schemas.openxmlformats.org/officeDocument/2006/relationships/slideMaster" Target="../slideMasters/slideMaster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.jpeg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18113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18114" name="Точечный рисунок" r:id="rId5" imgW="762106" imgH="1104762" progId="PBrush">
              <p:embed/>
            </p:oleObj>
          </a:graphicData>
        </a:graphic>
      </p:graphicFrame>
      <p:pic>
        <p:nvPicPr>
          <p:cNvPr id="8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111_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18115" name="Точечный рисунок" r:id="rId7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A573E4-C88E-41D0-BD43-E89A80387D80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D22C5-BB9D-4496-876B-78AD0E6E5984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F00E8-7FD7-456E-955D-458091B03781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19137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19138" name="Точечный рисунок" r:id="rId5" imgW="762106" imgH="1104762" progId="PBrush">
              <p:embed/>
            </p:oleObj>
          </a:graphicData>
        </a:graphic>
      </p:graphicFrame>
      <p:pic>
        <p:nvPicPr>
          <p:cNvPr id="8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111_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19139" name="Точечный рисунок" r:id="rId7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795675-E7BF-483D-AFE4-EC4FACA4273E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9D18E-962C-40DC-9010-CC2C1A0571E4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17E19-AB59-459F-91B4-BDC8DE00538E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8AB2C-C8DB-4EDB-ABF9-90CCF941143F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0F7E9-C086-42AD-B36B-E7A413969749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8426F-4D3A-4B0D-80EE-02AA1E134EFF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BC8F8-C9A9-408F-8045-9907C7E1DC71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D141B-D261-4F81-BA32-1696CA59E21C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8136B-6ED6-4B8C-883E-3A4270BC80E4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F1F10-3979-41A7-B151-F40B1ECE361E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A65A1-E63F-4D8F-AD51-E8F14BCFA386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4011C-9226-4635-B287-05C4208DBBBA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20161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20162" name="Точечный рисунок" r:id="rId5" imgW="762106" imgH="1104762" progId="PBrush">
              <p:embed/>
            </p:oleObj>
          </a:graphicData>
        </a:graphic>
      </p:graphicFrame>
      <p:pic>
        <p:nvPicPr>
          <p:cNvPr id="8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111_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20163" name="Точечный рисунок" r:id="rId7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074319-95EB-4766-8293-643CBC2F9C8D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C1C5B-1D71-41FE-81A7-77CAC8E1EF2A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51628-8834-44D3-8ED3-20BE2CC978E0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448BC-80AE-45C7-B76B-80E28721B6FC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09C21-8DD1-473A-B0C8-C315344901EF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28F4B-585A-4EA6-B096-2EF62C28AD5D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EEF44-857E-4834-B0F7-57F2C5B50763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A28C2-2F0E-4AE1-B4A6-E17CDCC42DA3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9FB60-00CC-42C7-8D2E-DB1550BD7601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1D3A5-02C7-4666-995D-1FB2AAC7FF04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EFF8A-91DA-46AC-9BE1-3777C71CA4F7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5C57A-92A7-4786-944E-23AD3344F800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logo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111_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C8E553-C3E2-4D6D-B41B-A1066EDD41CF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D3030-D1F8-4EFB-BEFF-2F81120970D7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ACCE1-E979-46EB-B7A3-3FC091904180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852738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33900" y="2852738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C166B-1B61-4058-BA9C-BE636807E7E2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132F2-BDAF-476E-A252-B834318FB637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82F76-58D7-4E01-9881-3CFA573C526B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C6E75-5737-45D6-936B-8F0BBB99D033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77C67-15A0-4F7C-99A8-E669A3EEDFDF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1B1CE-0B50-4DAA-BEAB-2C035BECB1E8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F7FCF-9DDE-4726-B07E-71D4C9D6D1D6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71C6A-CD48-4D5A-8B6D-EA33080E0663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C9D79-1F8D-4887-BA15-3FB67D59FDED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2852738"/>
            <a:ext cx="8002588" cy="327342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11F63A-2FA5-4730-AC25-B16A37E5EC9D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23233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23234" name="Точечный рисунок" r:id="rId5" imgW="762106" imgH="1104762" progId="PBrush">
              <p:embed/>
            </p:oleObj>
          </a:graphicData>
        </a:graphic>
      </p:graphicFrame>
      <p:pic>
        <p:nvPicPr>
          <p:cNvPr id="8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111_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23235" name="Точечный рисунок" r:id="rId7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48BE33-41B0-40C4-A3D2-58B77033C4C7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2D346-63FE-4A94-B76B-40BB0DD45B15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C7F90-D696-4B51-A341-EADA7BD17E1E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A5397-1E04-4C89-AC5D-61B55A5CFC16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C11E0-911B-4984-AB0D-77DC48A5C324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560AF-26F8-4E82-8BED-7208539922CD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C7ED7-B678-43FA-8716-9287602AFF49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E57C5-D3C4-4081-8D99-B67C5B6E86F8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BACA0-667C-4B4B-87E0-8D8685AE98B4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81622-CE39-4F8E-97D1-833DFBB5CA58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14FA2-AB97-4E18-8956-3CCF24D1ACD1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DEB11-9167-4936-AC4A-87C6DFBCA060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24257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24258" name="Точечный рисунок" r:id="rId5" imgW="762106" imgH="1104762" progId="PBrush">
              <p:embed/>
            </p:oleObj>
          </a:graphicData>
        </a:graphic>
      </p:graphicFrame>
      <p:pic>
        <p:nvPicPr>
          <p:cNvPr id="8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111_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224259" name="Точечный рисунок" r:id="rId7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79BB39-FBD1-40C0-95CD-70EB0E5C695C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00590-7EE0-4F67-9188-CA279D424A28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C417C-1193-412A-85CE-ABF503BD448A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6ECBC-0636-42BA-8F83-DC71FBDA4AE9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098A4-61C8-464A-B5A7-D7CE7B025CDE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D797C-8D8B-46EF-8864-B974FD7F0278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C95D4-3895-4143-9DEC-6C198EFBAA1E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28B49-E24B-4E1A-8D07-B947A5696440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A44BA-83EB-407D-A7F2-95390D475B8B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A6CEF-EFD8-4557-9C6B-D0B53C6713CD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BF158-1DB9-44F4-AAD2-4E6E059665E8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E36E9-5ED1-4E4F-BBAD-30F10C1B63F7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A02E7-AB55-44C0-BEBF-92640C5F4E9C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BC590-93B7-47E9-878D-EAE93C3A9E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F7499-1FC7-4517-8CF7-791E4688D51B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63D19-B569-4410-99CA-E8553438E1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DECCC-5DE0-45B1-9558-101499901636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BED8A-5395-4FE3-8711-A6582091D8F1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76E69-E05A-4EF8-A997-D5559ADA80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15B68-43AC-4CF2-8025-2B0EB83E4502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62E27-92F0-4413-A4A9-DF1DF99C06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D6F92-23C3-4489-9E53-E474149938C2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2AA4D-1883-4ADB-A01B-C01A1F3C46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207F0-24DE-458C-942D-E0F16DEA2CBB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5C2E2-13AC-441C-ADF0-ED1EB9FFCD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8D40B-9259-4E13-8154-4BDFD493714B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E97F8-0479-4817-BF9C-B528DD66C1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963AD-3D28-44D0-B752-B6623B3D86A3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D62F-AB0A-4AFB-9A16-E8F5E96712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73343-B3C1-4479-B3B4-1B7FA83B5296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56154-123A-4619-BA8C-8D2D9CD4C7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17056-3FB1-4619-97F0-E8E4D42E451B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1B8CF-2397-45C5-BA1E-0AE4B80F8E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22427-46EA-4021-B9DB-893AED2B6461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A14A0-42BC-4A37-9C73-0341C48C70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2380A-09C3-4A3C-8110-921A1DCAF3FB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953A6-64B6-41E3-862B-DC2A7B83435F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3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5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vmlDrawing" Target="../drawings/vmlDrawing5.v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oleObject" Target="../embeddings/oleObject9.bin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4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vmlDrawing" Target="../drawings/vmlDrawing7.v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oleObject" Target="../embeddings/oleObject13.bin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2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vmlDrawing" Target="../drawings/vmlDrawing9.v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oleObject" Target="../embeddings/oleObject17.bin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2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6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586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fld id="{20064260-8D04-4C1D-BF4A-EB4C60F8FF69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35865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5859" name="Object 19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5859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627" r:id="rId1"/>
    <p:sldLayoutId id="2147484565" r:id="rId2"/>
    <p:sldLayoutId id="2147484564" r:id="rId3"/>
    <p:sldLayoutId id="2147484563" r:id="rId4"/>
    <p:sldLayoutId id="2147484562" r:id="rId5"/>
    <p:sldLayoutId id="2147484561" r:id="rId6"/>
    <p:sldLayoutId id="2147484560" r:id="rId7"/>
    <p:sldLayoutId id="2147484559" r:id="rId8"/>
    <p:sldLayoutId id="2147484558" r:id="rId9"/>
    <p:sldLayoutId id="2147484557" r:id="rId10"/>
    <p:sldLayoutId id="2147484556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fld id="{ED50F3BA-7D58-4B2E-99D5-216B852F3695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37896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7890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7890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575" r:id="rId2"/>
    <p:sldLayoutId id="2147484574" r:id="rId3"/>
    <p:sldLayoutId id="2147484573" r:id="rId4"/>
    <p:sldLayoutId id="2147484572" r:id="rId5"/>
    <p:sldLayoutId id="2147484571" r:id="rId6"/>
    <p:sldLayoutId id="2147484570" r:id="rId7"/>
    <p:sldLayoutId id="2147484569" r:id="rId8"/>
    <p:sldLayoutId id="2147484568" r:id="rId9"/>
    <p:sldLayoutId id="2147484567" r:id="rId10"/>
    <p:sldLayoutId id="2147484566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fld id="{88D4507D-D976-4D00-B9BF-4B9A3067832C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39944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9938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9938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629" r:id="rId1"/>
    <p:sldLayoutId id="2147484585" r:id="rId2"/>
    <p:sldLayoutId id="2147484584" r:id="rId3"/>
    <p:sldLayoutId id="2147484583" r:id="rId4"/>
    <p:sldLayoutId id="2147484582" r:id="rId5"/>
    <p:sldLayoutId id="2147484581" r:id="rId6"/>
    <p:sldLayoutId id="2147484580" r:id="rId7"/>
    <p:sldLayoutId id="2147484579" r:id="rId8"/>
    <p:sldLayoutId id="2147484578" r:id="rId9"/>
    <p:sldLayoutId id="2147484577" r:id="rId10"/>
    <p:sldLayoutId id="2147484576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29CB39E-6F95-4131-81F8-044AC9BAD761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76806" name="Picture 7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07" name="Picture 8" descr="prava_ru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08" name="Picture 9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30" r:id="rId1"/>
    <p:sldLayoutId id="2147484595" r:id="rId2"/>
    <p:sldLayoutId id="2147484594" r:id="rId3"/>
    <p:sldLayoutId id="2147484593" r:id="rId4"/>
    <p:sldLayoutId id="2147484592" r:id="rId5"/>
    <p:sldLayoutId id="2147484591" r:id="rId6"/>
    <p:sldLayoutId id="2147484590" r:id="rId7"/>
    <p:sldLayoutId id="2147484589" r:id="rId8"/>
    <p:sldLayoutId id="2147484588" r:id="rId9"/>
    <p:sldLayoutId id="2147484587" r:id="rId10"/>
    <p:sldLayoutId id="2147484586" r:id="rId11"/>
    <p:sldLayoutId id="2147484631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fld id="{BBFB268B-6B3F-4695-A21C-E3B2432F7616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41992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1986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1986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632" r:id="rId1"/>
    <p:sldLayoutId id="2147484605" r:id="rId2"/>
    <p:sldLayoutId id="2147484604" r:id="rId3"/>
    <p:sldLayoutId id="2147484603" r:id="rId4"/>
    <p:sldLayoutId id="2147484602" r:id="rId5"/>
    <p:sldLayoutId id="2147484601" r:id="rId6"/>
    <p:sldLayoutId id="2147484600" r:id="rId7"/>
    <p:sldLayoutId id="2147484599" r:id="rId8"/>
    <p:sldLayoutId id="2147484598" r:id="rId9"/>
    <p:sldLayoutId id="2147484597" r:id="rId10"/>
    <p:sldLayoutId id="2147484596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fld id="{AE1163F7-8C97-49CC-8580-C0A2A2E2364E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4404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4034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4034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633" r:id="rId1"/>
    <p:sldLayoutId id="2147484615" r:id="rId2"/>
    <p:sldLayoutId id="2147484614" r:id="rId3"/>
    <p:sldLayoutId id="2147484613" r:id="rId4"/>
    <p:sldLayoutId id="2147484612" r:id="rId5"/>
    <p:sldLayoutId id="2147484611" r:id="rId6"/>
    <p:sldLayoutId id="2147484610" r:id="rId7"/>
    <p:sldLayoutId id="2147484609" r:id="rId8"/>
    <p:sldLayoutId id="2147484608" r:id="rId9"/>
    <p:sldLayoutId id="2147484607" r:id="rId10"/>
    <p:sldLayoutId id="2147484606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878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936670-D9B1-4F14-B0A2-DA3C3C0C33B4}" type="datetime1">
              <a:rPr lang="ru-RU" altLang="ru-RU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38A9899-427F-4720-9D18-D3680E0BE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6" r:id="rId1"/>
    <p:sldLayoutId id="2147484625" r:id="rId2"/>
    <p:sldLayoutId id="2147484624" r:id="rId3"/>
    <p:sldLayoutId id="2147484623" r:id="rId4"/>
    <p:sldLayoutId id="2147484622" r:id="rId5"/>
    <p:sldLayoutId id="2147484621" r:id="rId6"/>
    <p:sldLayoutId id="2147484620" r:id="rId7"/>
    <p:sldLayoutId id="2147484619" r:id="rId8"/>
    <p:sldLayoutId id="2147484618" r:id="rId9"/>
    <p:sldLayoutId id="2147484617" r:id="rId10"/>
    <p:sldLayoutId id="2147484616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0"/>
            <a:ext cx="7724775" cy="1143000"/>
          </a:xfrm>
        </p:spPr>
        <p:txBody>
          <a:bodyPr/>
          <a:lstStyle/>
          <a:p>
            <a:pPr>
              <a:defRPr/>
            </a:pPr>
            <a:r>
              <a:rPr lang="ru-RU" altLang="ru-RU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О ЕГЭ по литературе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1052513"/>
            <a:ext cx="8496300" cy="5545137"/>
          </a:xfrm>
        </p:spPr>
        <p:txBody>
          <a:bodyPr/>
          <a:lstStyle/>
          <a:p>
            <a:pPr indent="0" algn="just">
              <a:spcBef>
                <a:spcPts val="1200"/>
              </a:spcBef>
              <a:buFontTx/>
              <a:buNone/>
              <a:defRPr/>
            </a:pPr>
            <a:endParaRPr lang="ru-RU" sz="900" dirty="0" smtClean="0">
              <a:latin typeface="Calibri" pitchFamily="34" charset="0"/>
            </a:endParaRPr>
          </a:p>
          <a:p>
            <a:pPr algn="just">
              <a:spcBef>
                <a:spcPts val="1200"/>
              </a:spcBef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Calibri" pitchFamily="34" charset="0"/>
              </a:rPr>
              <a:t> </a:t>
            </a:r>
            <a:r>
              <a:rPr lang="ru-RU" sz="2800" dirty="0" smtClean="0">
                <a:solidFill>
                  <a:srgbClr val="FF0000"/>
                </a:solidFill>
                <a:latin typeface="Calibri" pitchFamily="34" charset="0"/>
              </a:rPr>
              <a:t>С 2009 г. в КИМ ЕГЭ по литературе нет заданий с выбором одного ответа из четырех</a:t>
            </a:r>
          </a:p>
          <a:p>
            <a:pPr algn="just">
              <a:spcBef>
                <a:spcPts val="1200"/>
              </a:spcBef>
              <a:buFontTx/>
              <a:buNone/>
              <a:defRPr/>
            </a:pPr>
            <a:endParaRPr lang="ru-RU" sz="2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just">
              <a:spcBef>
                <a:spcPts val="1200"/>
              </a:spcBef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Calibri" pitchFamily="34" charset="0"/>
              </a:rPr>
              <a:t>Около 72% максимального балла участники экзамена получают за выполнение заданий с развернутым ответом, в том числе написание «классического» сочинения</a:t>
            </a:r>
          </a:p>
          <a:p>
            <a:pPr algn="just">
              <a:spcBef>
                <a:spcPts val="1200"/>
              </a:spcBef>
              <a:buFontTx/>
              <a:buNone/>
              <a:defRPr/>
            </a:pPr>
            <a:endParaRPr lang="ru-RU" sz="2800" dirty="0" smtClean="0">
              <a:latin typeface="Calibri" pitchFamily="34" charset="0"/>
            </a:endParaRPr>
          </a:p>
          <a:p>
            <a:pPr algn="just">
              <a:spcBef>
                <a:spcPts val="1200"/>
              </a:spcBef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Calibri" pitchFamily="34" charset="0"/>
              </a:rPr>
              <a:t>В 2016 г. экзаменационная модель не менялась в сравнении с 2015 г.</a:t>
            </a:r>
          </a:p>
        </p:txBody>
      </p:sp>
      <p:cxnSp>
        <p:nvCxnSpPr>
          <p:cNvPr id="133123" name="Прямая соединительная линия 6"/>
          <p:cNvCxnSpPr>
            <a:cxnSpLocks noChangeShapeType="1"/>
          </p:cNvCxnSpPr>
          <p:nvPr/>
        </p:nvCxnSpPr>
        <p:spPr bwMode="auto">
          <a:xfrm>
            <a:off x="900113" y="1052513"/>
            <a:ext cx="79200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0"/>
            <a:ext cx="8459787" cy="1143000"/>
          </a:xfrm>
        </p:spPr>
        <p:txBody>
          <a:bodyPr/>
          <a:lstStyle/>
          <a:p>
            <a:pPr>
              <a:defRPr/>
            </a:pPr>
            <a:r>
              <a:rPr lang="ru-RU" altLang="ru-RU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Число участников ЕГЭ по литературе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1557338"/>
            <a:ext cx="8208962" cy="5040014"/>
          </a:xfrm>
        </p:spPr>
        <p:txBody>
          <a:bodyPr/>
          <a:lstStyle/>
          <a:p>
            <a:pPr marL="0" indent="0" algn="just">
              <a:spcBef>
                <a:spcPts val="1200"/>
              </a:spcBef>
              <a:buFontTx/>
              <a:buNone/>
              <a:defRPr/>
            </a:pPr>
            <a:r>
              <a:rPr lang="ru-RU" sz="2800" dirty="0" smtClean="0">
                <a:latin typeface="Calibri" pitchFamily="34" charset="0"/>
              </a:rPr>
              <a:t>Рост числа участников отражает улучшение качества изучения литературы в связи с введением итогового сочинения и проведением </a:t>
            </a:r>
            <a:r>
              <a:rPr lang="ru-RU" sz="2800" dirty="0" smtClean="0">
                <a:latin typeface="Calibri" pitchFamily="34" charset="0"/>
              </a:rPr>
              <a:t>в России года </a:t>
            </a:r>
            <a:r>
              <a:rPr lang="ru-RU" sz="2800" dirty="0" smtClean="0">
                <a:latin typeface="Calibri" pitchFamily="34" charset="0"/>
              </a:rPr>
              <a:t>литературы.</a:t>
            </a:r>
          </a:p>
          <a:p>
            <a:pPr indent="0" algn="just">
              <a:spcBef>
                <a:spcPts val="1200"/>
              </a:spcBef>
              <a:buFontTx/>
              <a:buNone/>
              <a:defRPr/>
            </a:pPr>
            <a:endParaRPr lang="ru-RU" sz="900" dirty="0" smtClean="0">
              <a:latin typeface="Calibri" pitchFamily="34" charset="0"/>
            </a:endParaRPr>
          </a:p>
        </p:txBody>
      </p:sp>
      <p:pic>
        <p:nvPicPr>
          <p:cNvPr id="134147" name="Рисунок 3" descr="fipi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5715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4148" name="Прямая соединительная линия 6"/>
          <p:cNvCxnSpPr>
            <a:cxnSpLocks noChangeShapeType="1"/>
          </p:cNvCxnSpPr>
          <p:nvPr/>
        </p:nvCxnSpPr>
        <p:spPr bwMode="auto">
          <a:xfrm>
            <a:off x="900113" y="1125538"/>
            <a:ext cx="79200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899592" y="3573016"/>
          <a:ext cx="6913562" cy="2233613"/>
        </p:xfrm>
        <a:graphic>
          <a:graphicData uri="http://schemas.openxmlformats.org/drawingml/2006/table">
            <a:tbl>
              <a:tblPr/>
              <a:tblGrid>
                <a:gridCol w="2649537"/>
                <a:gridCol w="4264025"/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E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Количество участников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E4E3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43548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37410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36495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Рисунок 8" descr="cyberscooty-graph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444208" y="5301208"/>
            <a:ext cx="2304256" cy="1296144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268413"/>
            <a:ext cx="8461375" cy="5589587"/>
          </a:xfrm>
        </p:spPr>
        <p:txBody>
          <a:bodyPr rtlCol="0">
            <a:normAutofit/>
          </a:bodyPr>
          <a:lstStyle/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 smtClean="0"/>
              <a:t>Тенденция к снижению доли слабо подготовленных и увеличению доли участников с высоким уровнем подготовки.</a:t>
            </a:r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 smtClean="0"/>
              <a:t>Один из позитивных результатов введения итогового сочинения.</a:t>
            </a: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/>
          </a:p>
          <a:p>
            <a:pPr marL="173038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9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00113" y="0"/>
            <a:ext cx="7724775" cy="11430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altLang="ru-RU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+mj-ea"/>
                <a:cs typeface="+mj-cs"/>
              </a:rPr>
              <a:t>Уровень подготовки </a:t>
            </a:r>
            <a:r>
              <a:rPr lang="en-US" altLang="ru-RU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+mj-ea"/>
                <a:cs typeface="+mj-cs"/>
              </a:rPr>
              <a:t/>
            </a:r>
            <a:br>
              <a:rPr lang="en-US" altLang="ru-RU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+mj-ea"/>
                <a:cs typeface="+mj-cs"/>
              </a:rPr>
            </a:br>
            <a:r>
              <a:rPr lang="ru-RU" altLang="ru-RU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+mj-ea"/>
                <a:cs typeface="+mj-cs"/>
              </a:rPr>
              <a:t>участников ЕГЭ по литературе</a:t>
            </a:r>
          </a:p>
        </p:txBody>
      </p:sp>
      <p:pic>
        <p:nvPicPr>
          <p:cNvPr id="135171" name="Рисунок 4" descr="fipi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5715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5172" name="Прямая соединительная линия 6"/>
          <p:cNvCxnSpPr>
            <a:cxnSpLocks noChangeShapeType="1"/>
          </p:cNvCxnSpPr>
          <p:nvPr/>
        </p:nvCxnSpPr>
        <p:spPr bwMode="auto">
          <a:xfrm>
            <a:off x="900113" y="1052513"/>
            <a:ext cx="79200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68313" y="3429000"/>
          <a:ext cx="8135937" cy="2662239"/>
        </p:xfrm>
        <a:graphic>
          <a:graphicData uri="http://schemas.openxmlformats.org/drawingml/2006/table">
            <a:tbl>
              <a:tblPr/>
              <a:tblGrid>
                <a:gridCol w="2033587"/>
                <a:gridCol w="2033588"/>
                <a:gridCol w="2035175"/>
                <a:gridCol w="2033587"/>
              </a:tblGrid>
              <a:tr h="3921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Год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050" marR="190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E4E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Диапазон тестовых баллов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050" marR="190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E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21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0-40</a:t>
                      </a:r>
                    </a:p>
                  </a:txBody>
                  <a:tcPr marL="7620" marR="7620" marT="762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E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41-60</a:t>
                      </a:r>
                    </a:p>
                  </a:txBody>
                  <a:tcPr marL="7620" marR="7620" marT="762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E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61-100</a:t>
                      </a:r>
                    </a:p>
                  </a:txBody>
                  <a:tcPr marL="7620" marR="7620" marT="762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E4E3"/>
                    </a:solidFill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2016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050" marR="190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12,2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43,5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44,3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75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2015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050" marR="190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13,7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43,3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43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75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2014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050" marR="190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19,4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44,1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36,5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7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1"/>
          <p:cNvSpPr>
            <a:spLocks noChangeArrowheads="1"/>
          </p:cNvSpPr>
          <p:nvPr/>
        </p:nvSpPr>
        <p:spPr bwMode="auto">
          <a:xfrm>
            <a:off x="468313" y="1484313"/>
            <a:ext cx="8280400" cy="39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Минимальный балл – 32</a:t>
            </a:r>
          </a:p>
          <a:p>
            <a:pPr eaLnBrk="0" hangingPunct="0"/>
            <a:endParaRPr lang="ru-RU" sz="280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eaLnBrk="0" hangingPunct="0"/>
            <a:endParaRPr lang="ru-RU" sz="280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eaLnBrk="0" hangingPunct="0"/>
            <a:endParaRPr lang="ru-RU" sz="280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eaLnBrk="0" hangingPunct="0"/>
            <a:endParaRPr lang="ru-RU" sz="280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eaLnBrk="0" hangingPunct="0"/>
            <a:endParaRPr lang="ru-RU" sz="280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eaLnBrk="0" hangingPunct="0"/>
            <a:endParaRPr lang="ru-RU" sz="280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eaLnBrk="0" hangingPunct="0"/>
            <a:endParaRPr lang="ru-RU" sz="260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eaLnBrk="0" hangingPunct="0"/>
            <a:endParaRPr lang="ru-RU" sz="280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53975"/>
            <a:ext cx="8459787" cy="12144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Минимальный балл ЕГЭ по литературе</a:t>
            </a:r>
            <a:endParaRPr lang="ru-RU" altLang="ru-RU" sz="36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pic>
        <p:nvPicPr>
          <p:cNvPr id="136195" name="Рисунок 3" descr="fipi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5715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6196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900113" y="1125538"/>
            <a:ext cx="79200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39750" y="2492375"/>
          <a:ext cx="7993063" cy="2072640"/>
        </p:xfrm>
        <a:graphic>
          <a:graphicData uri="http://schemas.openxmlformats.org/drawingml/2006/table">
            <a:tbl>
              <a:tblPr/>
              <a:tblGrid>
                <a:gridCol w="3062288"/>
                <a:gridCol w="4930775"/>
              </a:tblGrid>
              <a:tr h="641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E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Не преодолели  мин. границы  участники  (в %)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E4E3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4,3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5,3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0"/>
            <a:ext cx="8459787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Успешно выполнены задания, проверяющие</a:t>
            </a:r>
            <a:endParaRPr lang="ru-RU" altLang="ru-RU" sz="36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pic>
        <p:nvPicPr>
          <p:cNvPr id="137218" name="Рисунок 5" descr="fipi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5715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7219" name="Прямая соединительная линия 6"/>
          <p:cNvCxnSpPr>
            <a:cxnSpLocks noChangeShapeType="1"/>
          </p:cNvCxnSpPr>
          <p:nvPr/>
        </p:nvCxnSpPr>
        <p:spPr bwMode="auto">
          <a:xfrm>
            <a:off x="900113" y="981075"/>
            <a:ext cx="79200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37220" name="Прямоугольник 7"/>
          <p:cNvSpPr>
            <a:spLocks noChangeArrowheads="1"/>
          </p:cNvSpPr>
          <p:nvPr/>
        </p:nvSpPr>
        <p:spPr bwMode="auto">
          <a:xfrm>
            <a:off x="323850" y="1557338"/>
            <a:ext cx="8496300" cy="357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400"/>
              <a:t>владение терминологией предмета,</a:t>
            </a:r>
          </a:p>
          <a:p>
            <a:pPr algn="just">
              <a:buFont typeface="Wingdings" pitchFamily="2" charset="2"/>
              <a:buChar char="ü"/>
            </a:pPr>
            <a:endParaRPr lang="ru-RU" sz="2400"/>
          </a:p>
          <a:p>
            <a:pPr algn="just">
              <a:buFont typeface="Wingdings" pitchFamily="2" charset="2"/>
              <a:buChar char="ü"/>
            </a:pPr>
            <a:r>
              <a:rPr lang="ru-RU" sz="2400"/>
              <a:t>понимание роли художественных средств в тексте,</a:t>
            </a:r>
          </a:p>
          <a:p>
            <a:pPr algn="just"/>
            <a:endParaRPr lang="ru-RU" sz="2400"/>
          </a:p>
          <a:p>
            <a:pPr algn="just">
              <a:buFont typeface="Wingdings" pitchFamily="2" charset="2"/>
              <a:buChar char="ü"/>
            </a:pPr>
            <a:r>
              <a:rPr lang="ru-RU" sz="2400"/>
              <a:t>умение анализировать произведение, давать          собственную оценку прочитанному,</a:t>
            </a:r>
          </a:p>
          <a:p>
            <a:pPr algn="just"/>
            <a:endParaRPr lang="ru-RU" sz="2400"/>
          </a:p>
          <a:p>
            <a:pPr algn="just">
              <a:buFont typeface="Wingdings" pitchFamily="2" charset="2"/>
              <a:buChar char="ü"/>
            </a:pPr>
            <a:r>
              <a:rPr lang="ru-RU" sz="2400"/>
              <a:t>навык написания сочинения на литературную тему.</a:t>
            </a:r>
            <a:endParaRPr lang="ru-RU" sz="800"/>
          </a:p>
          <a:p>
            <a:pPr algn="just">
              <a:lnSpc>
                <a:spcPct val="80000"/>
              </a:lnSpc>
            </a:pPr>
            <a:endParaRPr lang="ru-RU" sz="2300">
              <a:latin typeface="Calibri" pitchFamily="34" charset="0"/>
            </a:endParaRPr>
          </a:p>
          <a:p>
            <a:pPr algn="just">
              <a:lnSpc>
                <a:spcPct val="80000"/>
              </a:lnSpc>
            </a:pPr>
            <a:endParaRPr lang="ru-RU" sz="2300"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_ФИПИ_2016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_ФИПИ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8751</TotalTime>
  <Words>140</Words>
  <Application>Microsoft Office PowerPoint</Application>
  <PresentationFormat>Экран (4:3)</PresentationFormat>
  <Paragraphs>75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7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Тема1</vt:lpstr>
      <vt:lpstr>1_Тема1</vt:lpstr>
      <vt:lpstr>Тема_ФИПИ_2016</vt:lpstr>
      <vt:lpstr>Тема_ФИПИ</vt:lpstr>
      <vt:lpstr>2_Тема1</vt:lpstr>
      <vt:lpstr>3_Тема1</vt:lpstr>
      <vt:lpstr>Тема Office</vt:lpstr>
      <vt:lpstr>Точечный рисунок</vt:lpstr>
      <vt:lpstr>О ЕГЭ по литературе</vt:lpstr>
      <vt:lpstr>Число участников ЕГЭ по литературе</vt:lpstr>
      <vt:lpstr>Слайд 3</vt:lpstr>
      <vt:lpstr>Минимальный балл ЕГЭ по литературе</vt:lpstr>
      <vt:lpstr>Успешно выполнены задания, проверяющие</vt:lpstr>
    </vt:vector>
  </TitlesOfParts>
  <Company>FIPI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Kotova O.A.</cp:lastModifiedBy>
  <cp:revision>822</cp:revision>
  <cp:lastPrinted>2014-09-25T10:46:37Z</cp:lastPrinted>
  <dcterms:created xsi:type="dcterms:W3CDTF">2005-03-25T14:40:30Z</dcterms:created>
  <dcterms:modified xsi:type="dcterms:W3CDTF">2016-06-07T17:27:29Z</dcterms:modified>
</cp:coreProperties>
</file>